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8" r:id="rId2"/>
    <p:sldId id="276" r:id="rId3"/>
    <p:sldId id="382" r:id="rId4"/>
    <p:sldId id="347" r:id="rId5"/>
    <p:sldId id="359" r:id="rId6"/>
    <p:sldId id="378" r:id="rId7"/>
    <p:sldId id="358" r:id="rId8"/>
    <p:sldId id="365" r:id="rId9"/>
    <p:sldId id="364" r:id="rId10"/>
    <p:sldId id="350" r:id="rId11"/>
    <p:sldId id="376" r:id="rId12"/>
    <p:sldId id="389" r:id="rId13"/>
    <p:sldId id="353" r:id="rId14"/>
    <p:sldId id="370" r:id="rId15"/>
    <p:sldId id="371" r:id="rId16"/>
    <p:sldId id="380" r:id="rId17"/>
    <p:sldId id="372" r:id="rId18"/>
    <p:sldId id="354" r:id="rId19"/>
    <p:sldId id="355" r:id="rId20"/>
    <p:sldId id="367" r:id="rId21"/>
    <p:sldId id="387" r:id="rId22"/>
    <p:sldId id="356" r:id="rId23"/>
    <p:sldId id="374" r:id="rId24"/>
    <p:sldId id="368" r:id="rId25"/>
    <p:sldId id="373" r:id="rId26"/>
    <p:sldId id="388" r:id="rId27"/>
    <p:sldId id="385" r:id="rId28"/>
    <p:sldId id="386" r:id="rId29"/>
    <p:sldId id="384" r:id="rId30"/>
    <p:sldId id="366" r:id="rId31"/>
    <p:sldId id="375" r:id="rId32"/>
    <p:sldId id="351" r:id="rId33"/>
    <p:sldId id="357" r:id="rId34"/>
    <p:sldId id="35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EFF"/>
    <a:srgbClr val="1988DC"/>
    <a:srgbClr val="EB6E19"/>
    <a:srgbClr val="FF9393"/>
    <a:srgbClr val="0079D4"/>
    <a:srgbClr val="00B050"/>
    <a:srgbClr val="F16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34" autoAdjust="0"/>
  </p:normalViewPr>
  <p:slideViewPr>
    <p:cSldViewPr snapToGrid="0">
      <p:cViewPr varScale="1">
        <p:scale>
          <a:sx n="82" d="100"/>
          <a:sy n="82" d="100"/>
        </p:scale>
        <p:origin x="169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5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41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82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59FD-4A18-469D-9E4F-A454099EA4DE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3ED7-5ED7-450C-B7ED-EBEF21310B7F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B8CA-26D9-4181-B37D-04409D1280D0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E536-4418-4D9E-A3E0-E88528F28E4B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3BC6-0CCD-4AB2-81CA-43E3CCD5EE51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098F-DA8A-47AA-A10B-42006A055DDF}" type="datetime1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786E-0AE6-47C8-9B09-C40597C94076}" type="datetime1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DAE0-74C7-4D5E-AF3C-B9894D5D19BF}" type="datetime1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6827-E8F4-4379-8EF1-6428733FD3BC}" type="datetime1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088F-57A8-4376-9CF0-0496E10BAF0A}" type="datetime1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9DD1-D364-4683-964F-0C5BCF070FBA}" type="datetime1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2B3D-9642-4A81-AE7C-4F307D91E481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1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5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onlinegdb.com/online_c++_compiler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2360734/whats-a-good-directory-structure-for-larger-c-projects-using-makefile" TargetMode="External"/><Relationship Id="rId5" Type="http://schemas.openxmlformats.org/officeDocument/2006/relationships/hyperlink" Target="https://cplusplus.com/forum/beginner/261697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5.jp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jpg"/><Relationship Id="rId22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7FzTMO4rKvlqIyU5vwzFKQ/playlists" TargetMode="External"/><Relationship Id="rId13" Type="http://schemas.openxmlformats.org/officeDocument/2006/relationships/hyperlink" Target="https://www.youtube.com/channel/UCmJz2DV1a3yfgrR7GqRtUUA/playlists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cathyatseneca.gitbooks.io/data-structures-and-algorithms/" TargetMode="External"/><Relationship Id="rId12" Type="http://schemas.openxmlformats.org/officeDocument/2006/relationships/hyperlink" Target="https://www.youtube.com/playlist?list=PLI1t_8YX-ApvMthLj56t1Rf-Buio5Y8KL" TargetMode="External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dsa-server.cs.vt.edu/OpenDSA/Books/Everything/html/" TargetMode="External"/><Relationship Id="rId11" Type="http://schemas.openxmlformats.org/officeDocument/2006/relationships/hyperlink" Target="https://www.youtube.com/playlist?list=PLI1t_8YX-Apv-UiRlnZwqqrRT8D1RhriX" TargetMode="External"/><Relationship Id="rId5" Type="http://schemas.openxmlformats.org/officeDocument/2006/relationships/hyperlink" Target="https://people.cs.vt.edu/~shaffer/Book/C++3elatest.pdf" TargetMode="External"/><Relationship Id="rId15" Type="http://schemas.openxmlformats.org/officeDocument/2006/relationships/hyperlink" Target="https://www.youtube.com/playlist?list=PLDN4rrl48XKpZkf03iYFl-O29szjTrs_O" TargetMode="External"/><Relationship Id="rId10" Type="http://schemas.openxmlformats.org/officeDocument/2006/relationships/hyperlink" Target="https://cuvids.io/app/course/2/" TargetMode="External"/><Relationship Id="rId4" Type="http://schemas.openxmlformats.org/officeDocument/2006/relationships/hyperlink" Target="https://www.cs.yale.edu/homes/aspnes/classes/223/notes.html" TargetMode="External"/><Relationship Id="rId9" Type="http://schemas.openxmlformats.org/officeDocument/2006/relationships/hyperlink" Target="https://www.youtube.com/playlist?list=PLUl4u3cNGP61Oq3tWYp6V_F-5jb5L2iHb" TargetMode="External"/><Relationship Id="rId14" Type="http://schemas.openxmlformats.org/officeDocument/2006/relationships/hyperlink" Target="https://www.youtube.com/user/mycodeschool/playlist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Spring 2023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8CB41-C1F1-B785-0394-344EFE78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017C0-1E28-8344-338C-AEE96F69B0C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4628A1-E296-5B2A-2113-E1BC5C5A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A81B1018-2282-CFC1-F1B7-683A544EE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Changes this semester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5002C6-8681-9CC1-00BA-986A893A6A60}"/>
              </a:ext>
            </a:extLst>
          </p:cNvPr>
          <p:cNvSpPr txBox="1"/>
          <p:nvPr/>
        </p:nvSpPr>
        <p:spPr>
          <a:xfrm>
            <a:off x="935610" y="1377901"/>
            <a:ext cx="98297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There will be no quizzes due during the week of Exam 1 and 2 or Project 1 and 2. 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Total quizzes are reduced from 11 to 10.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Final exam grade weight is reduced by 2%.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Project grades are increased by 2% for each of the three projects.</a:t>
            </a: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800100" marR="0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can pair program on the weekly programming quizzes with one student that they select in week 1. </a:t>
            </a:r>
          </a:p>
          <a:p>
            <a:pPr marR="0" lvl="1"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7247610" y="3995233"/>
            <a:ext cx="4113229" cy="2198389"/>
            <a:chOff x="7420579" y="3187239"/>
            <a:chExt cx="4113229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113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Conceptual Quiz due on Sat.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Programming Quiz due on Sat.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1852010" y="3777065"/>
            <a:ext cx="5064605" cy="2025287"/>
            <a:chOff x="-1145228" y="2208602"/>
            <a:chExt cx="5064605" cy="20252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064605" cy="1968657"/>
              <a:chOff x="-1533757" y="4197338"/>
              <a:chExt cx="5064605" cy="1968657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064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on MWF in TUR L007 or Zoom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.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5124875" y="1031539"/>
            <a:ext cx="3336357" cy="2383812"/>
            <a:chOff x="4750544" y="3040495"/>
            <a:chExt cx="3336357" cy="23838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383812"/>
              <a:chOff x="4502520" y="3050608"/>
              <a:chExt cx="3336357" cy="2383812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037670" y="1570952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90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5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Wed 4:30 pm – 5:30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Fri 4:30 pm – 5:30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B7715-A648-81A6-AEE6-9BF37AB2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E9026-0FD6-6752-9794-2CC061BCF35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402EA-64A3-6C4E-5E83-52E4FC2A0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E2FF28AE-F67A-9E25-707D-1E7FC19D0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74D4-27FD-0A5E-5DB0-0C7B094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B5BEA-D0E1-B947-F09B-CC16C47393B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853A1F-ABE5-111E-76A7-766F58C1A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FD5B8EE-B5A0-C5FC-CA83-5DC5F44C3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E9E8-D652-77EC-3EF4-EEA74F39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39FB6-793D-D582-9B98-AF77BC08AD9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1BCD2-4804-A250-2E92-FA53A7EB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Logo COP3530">
              <a:extLst>
                <a:ext uri="{FF2B5EF4-FFF2-40B4-BE49-F238E27FC236}">
                  <a16:creationId xmlns:a16="http://schemas.microsoft.com/office/drawing/2014/main" id="{A9E8534A-34B1-716E-E872-81DF4692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B7997-E956-B4DC-FBF2-302179B7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1AB0EC-4B71-B17E-4A60-8358EFDF559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5E1667-C93C-21FB-DB1B-007AA7BBC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A0B5402-13F7-6F8E-E6EC-B8FFFC794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D6D35B-95A9-8346-CF18-8C0497D53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67504"/>
              </p:ext>
            </p:extLst>
          </p:nvPr>
        </p:nvGraphicFramePr>
        <p:xfrm>
          <a:off x="1175426" y="1841893"/>
          <a:ext cx="10069382" cy="276936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985136">
                  <a:extLst>
                    <a:ext uri="{9D8B030D-6E8A-4147-A177-3AD203B41FA5}">
                      <a16:colId xmlns:a16="http://schemas.microsoft.com/office/drawing/2014/main" val="1392101590"/>
                    </a:ext>
                  </a:extLst>
                </a:gridCol>
                <a:gridCol w="5924823">
                  <a:extLst>
                    <a:ext uri="{9D8B030D-6E8A-4147-A177-3AD203B41FA5}">
                      <a16:colId xmlns:a16="http://schemas.microsoft.com/office/drawing/2014/main" val="3583694551"/>
                    </a:ext>
                  </a:extLst>
                </a:gridCol>
                <a:gridCol w="2159423">
                  <a:extLst>
                    <a:ext uri="{9D8B030D-6E8A-4147-A177-3AD203B41FA5}">
                      <a16:colId xmlns:a16="http://schemas.microsoft.com/office/drawing/2014/main" val="3676014391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226683"/>
                  </a:ext>
                </a:extLst>
              </a:tr>
              <a:tr h="62230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Programming / HTG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95140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Conceptual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40461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1592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 (Cumulative)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23147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095403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770883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84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Up to 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Total: 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102%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53737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6208D-BED5-38E5-C511-E248ABF0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8B802B-A3E4-7124-E5F9-1C8272DDC4F8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E5A92F-82B6-B43B-210C-046D1A745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0CDC3469-BF14-526E-1362-D455D463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65C074-7990-F592-B861-CFAA7BECAEB8}"/>
              </a:ext>
            </a:extLst>
          </p:cNvPr>
          <p:cNvSpPr txBox="1"/>
          <p:nvPr/>
        </p:nvSpPr>
        <p:spPr>
          <a:xfrm>
            <a:off x="3009009" y="4762462"/>
            <a:ext cx="7105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D9EFF"/>
                </a:solidFill>
                <a:effectLst/>
                <a:latin typeface="Consolas" panose="020B0609020204030204" pitchFamily="49" charset="0"/>
              </a:rPr>
              <a:t>Total assessments: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26 excluding extra credit and class participation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9227D-D8A5-848F-EB10-3DBFA6BE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03F181-4FD8-F9F8-FA60-BACB485409BE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895776-BA8A-C93A-6260-11314B1B5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FAA4A583-3ACE-BA2E-04E8-D2868F439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4731AA-B75E-FC7F-F617-2B6B58045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96461"/>
              </p:ext>
            </p:extLst>
          </p:nvPr>
        </p:nvGraphicFramePr>
        <p:xfrm>
          <a:off x="1175426" y="1430041"/>
          <a:ext cx="9791397" cy="5212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6833">
                  <a:extLst>
                    <a:ext uri="{9D8B030D-6E8A-4147-A177-3AD203B41FA5}">
                      <a16:colId xmlns:a16="http://schemas.microsoft.com/office/drawing/2014/main" val="3957195693"/>
                    </a:ext>
                  </a:extLst>
                </a:gridCol>
                <a:gridCol w="1152042">
                  <a:extLst>
                    <a:ext uri="{9D8B030D-6E8A-4147-A177-3AD203B41FA5}">
                      <a16:colId xmlns:a16="http://schemas.microsoft.com/office/drawing/2014/main" val="2525117159"/>
                    </a:ext>
                  </a:extLst>
                </a:gridCol>
                <a:gridCol w="1152042">
                  <a:extLst>
                    <a:ext uri="{9D8B030D-6E8A-4147-A177-3AD203B41FA5}">
                      <a16:colId xmlns:a16="http://schemas.microsoft.com/office/drawing/2014/main" val="552274693"/>
                    </a:ext>
                  </a:extLst>
                </a:gridCol>
                <a:gridCol w="5184248">
                  <a:extLst>
                    <a:ext uri="{9D8B030D-6E8A-4147-A177-3AD203B41FA5}">
                      <a16:colId xmlns:a16="http://schemas.microsoft.com/office/drawing/2014/main" val="334524326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38237955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Week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Dates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Topic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Deadlines</a:t>
                      </a:r>
                      <a:endParaRPr lang="en-US" sz="1400" b="0" kern="12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82292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15-Jan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Course Introduction / Algorithm Analysis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en-US" sz="1400" b="0" kern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623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22-Jan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Algorithm Analysis / List, Stacks, &amp; Queues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7385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23-Jan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29-Jan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List, Stacks, &amp; Queues / Trees &amp; Traversals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56151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30-Jan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Trees &amp; Traversals / Balanced Trees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80783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1 and </a:t>
                      </a: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1 Overview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13371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19-Feb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09239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Heaps &amp; Priority Queues / Sorting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03793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27-Feb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4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1119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Sorting / Sets, Maps, &amp; Hashing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3a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8824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19-Mar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Spring Break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98994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Sets, Maps, &amp; Hashing / Graphs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6949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27-Mar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1 / Graphs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820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2 / Greedy Algorithms 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03423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4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93313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17-Apr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23-Apr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Greedy Algorithms / Dynamic Programming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3162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24-Apr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26-Apr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Dynamic Programming / Complexity Theory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3b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56749"/>
                  </a:ext>
                </a:extLst>
              </a:tr>
              <a:tr h="289560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Legend: Q</a:t>
                      </a:r>
                      <a:r>
                        <a:rPr lang="en-US" sz="14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Quiz N, </a:t>
                      </a:r>
                      <a:r>
                        <a:rPr lang="en-US" sz="14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400" b="0" kern="12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4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Project N</a:t>
                      </a:r>
                      <a:r>
                        <a:rPr lang="en-US" sz="14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4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4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Exam 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kern="12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48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175427" y="1690688"/>
            <a:ext cx="10249860" cy="620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Stepik/Edugator,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C++14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265211" y="3221815"/>
            <a:ext cx="989382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Compilation command: </a:t>
            </a:r>
          </a:p>
          <a:p>
            <a:endParaRPr lang="en-US" sz="1100" dirty="0">
              <a:solidFill>
                <a:srgbClr val="F16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g++ -std=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c++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14 -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Werror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Wuninitialized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-o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EXECUTABLE_NAME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YOUR_FILE.cpp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4D571-D6D4-63E4-D45E-345D48F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D2121-E2BA-E686-D550-D7C1195617B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388B0E-AE88-3EC2-EC66-787296ADF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BA00DDEE-D1A8-4291-6EB1-8F5520A3B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867D74-2598-EBC3-F562-60BCB4B146B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E99D1B-1CE7-554D-A81A-A9D449C0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85BD8942-C369-1941-0C26-A6F5170B4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487-B065-D2E7-BC5E-0DF6C5CE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Stepik/Edugator/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Gradescope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79" y="1690688"/>
            <a:ext cx="10328878" cy="382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Directory Structures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includes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.h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and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files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	     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(You can use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 too for separating interfaces -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.h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contains test files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build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contains executables (e.g.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.exe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Know basic commands on compilation through command line:</a:t>
            </a:r>
          </a:p>
          <a:p>
            <a:pPr marL="1485900" lvl="2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ls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mv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g++,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E7BFDD-3E73-F20D-5F77-DEF362384146}"/>
              </a:ext>
            </a:extLst>
          </p:cNvPr>
          <p:cNvSpPr txBox="1"/>
          <p:nvPr/>
        </p:nvSpPr>
        <p:spPr>
          <a:xfrm>
            <a:off x="1598080" y="6190113"/>
            <a:ext cx="952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https://cplusplus.com/forum/beginner/261697</a:t>
            </a:r>
            <a:endParaRPr lang="en-US" sz="11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1100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https://stackoverflow.com/questions/2360734/whats-a-good-directory-structure-for-larger-c-projects-using-makefile</a:t>
            </a:r>
            <a:endParaRPr lang="en-US" sz="11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1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17794-912F-BEAB-97CE-8EC296C7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D0B87-3F54-6EF3-44D5-CFB27BCD839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F4618-928E-2114-9403-275BC7337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B376FB15-D976-CBE2-6961-3C62CB87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A996A-CC94-0ACA-34CF-1AC2A6C3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1504E-E8B4-77D8-13E0-DB747EB662B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4C52CB-E907-4535-12EA-8402EF6B6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469AC63-B1E2-F657-5BA6-46C1C0499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53A2-C1B7-8BBB-AAC0-4D6B30E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00EE0D-E8E1-482B-7DAB-EC537D0D54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45AF40-035F-0374-4F43-40CA0FA7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9BAF1-4394-2CB4-F21D-2F2D1752B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2453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Conceptual Quizzes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466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Programming Quiz questions: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or as a pair (Select a buddy in Week 1).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The buddy must remain the same for the entire course.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The course staff can help you on syntax issues, but we will not help you with semantic and logic issues for quizzes.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Cite that you worked with a buddy in Line 1 of your code and add their name.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718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69F3B-E679-BBF5-1248-CE3327C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35C385-B00B-65C8-7DF6-E18017BDC89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C081BB-20B5-7812-DBAE-FD7AF758E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4A3556B-85BF-21C6-E39E-6F789F0DF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6C2AD-C421-5208-54A8-28C8B8C5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B8973C-2F56-DD6D-048D-5F2A353E0B7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A10AE0-95ED-3B69-80D7-225B0A55F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71DAF29-A3C4-FCB0-62C0-6CB97AAF2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122B-2100-1100-5902-4CB6CD0F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39151-402C-EF81-BEA7-A78ED998F97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5AD64-F1DE-42C9-80A3-618852DC4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96A93361-7E56-C7D7-151B-58B7AA86E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ABD59E1-246A-4A0B-81BC-9C44684E1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r="13863"/>
          <a:stretch/>
        </p:blipFill>
        <p:spPr>
          <a:xfrm>
            <a:off x="3395204" y="1424071"/>
            <a:ext cx="1295284" cy="122370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1F8A424-98D2-4F63-8E5F-87A85A898B1C}"/>
              </a:ext>
            </a:extLst>
          </p:cNvPr>
          <p:cNvSpPr txBox="1"/>
          <p:nvPr/>
        </p:nvSpPr>
        <p:spPr>
          <a:xfrm>
            <a:off x="3574484" y="2651666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Dustin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7DE27A-449C-4FFD-964D-C958165E51A8}"/>
              </a:ext>
            </a:extLst>
          </p:cNvPr>
          <p:cNvSpPr txBox="1"/>
          <p:nvPr/>
        </p:nvSpPr>
        <p:spPr>
          <a:xfrm>
            <a:off x="5237200" y="2659939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Julia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C5DE8-2F4F-45F4-BE3F-BA3786C2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377" y="1410644"/>
            <a:ext cx="1654733" cy="1223704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1A2A-EC88-0125-F28C-09473DCB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3A3A49-1D17-1078-5FD0-63BDC987EFF0}"/>
              </a:ext>
            </a:extLst>
          </p:cNvPr>
          <p:cNvGrpSpPr/>
          <p:nvPr/>
        </p:nvGrpSpPr>
        <p:grpSpPr>
          <a:xfrm>
            <a:off x="11326682" y="5989103"/>
            <a:ext cx="841781" cy="748032"/>
            <a:chOff x="11337354" y="6025684"/>
            <a:chExt cx="841781" cy="7480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CCD13E-8F81-A56D-7D98-E9E7B860F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Logo COP3530">
              <a:extLst>
                <a:ext uri="{FF2B5EF4-FFF2-40B4-BE49-F238E27FC236}">
                  <a16:creationId xmlns:a16="http://schemas.microsoft.com/office/drawing/2014/main" id="{9455A7FE-DDE9-3C2C-3A04-0E532DEA2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B1403-46E8-C6E9-EB5D-4F90673831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329" t="39224" r="17491" b="19256"/>
          <a:stretch/>
        </p:blipFill>
        <p:spPr>
          <a:xfrm>
            <a:off x="1224665" y="2055813"/>
            <a:ext cx="1352376" cy="12228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FF5D84-B30F-42CB-FE1B-D2AA0F3AE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517" y="4345762"/>
            <a:ext cx="1078822" cy="12783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8968F5-349E-06E4-44A2-C4CFFEAEC921}"/>
              </a:ext>
            </a:extLst>
          </p:cNvPr>
          <p:cNvSpPr txBox="1"/>
          <p:nvPr/>
        </p:nvSpPr>
        <p:spPr>
          <a:xfrm>
            <a:off x="940759" y="3334587"/>
            <a:ext cx="2084226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Robin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(Teaching Lead)</a:t>
            </a:r>
          </a:p>
        </p:txBody>
      </p:sp>
      <p:sp>
        <p:nvSpPr>
          <p:cNvPr id="29" name="TextBox 28" descr="TA headshots">
            <a:extLst>
              <a:ext uri="{FF2B5EF4-FFF2-40B4-BE49-F238E27FC236}">
                <a16:creationId xmlns:a16="http://schemas.microsoft.com/office/drawing/2014/main" id="{2A8472DA-E5D9-68BA-F55C-125DF1D3CFAD}"/>
              </a:ext>
            </a:extLst>
          </p:cNvPr>
          <p:cNvSpPr txBox="1"/>
          <p:nvPr/>
        </p:nvSpPr>
        <p:spPr>
          <a:xfrm>
            <a:off x="535406" y="5663843"/>
            <a:ext cx="2844048" cy="646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Andrew Penton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(Infrastructure Lead)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9B7836-E550-8FD7-4D85-80B03723DA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348" r="17891"/>
          <a:stretch/>
        </p:blipFill>
        <p:spPr>
          <a:xfrm>
            <a:off x="9367588" y="1427804"/>
            <a:ext cx="1279683" cy="12252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67C2EC-E5AF-84BC-EF8D-CC71F6D8138A}"/>
              </a:ext>
            </a:extLst>
          </p:cNvPr>
          <p:cNvSpPr txBox="1"/>
          <p:nvPr/>
        </p:nvSpPr>
        <p:spPr>
          <a:xfrm>
            <a:off x="9573273" y="265993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Rutvi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604CF2-6516-D70E-BA3A-74D9BC3E0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0083" y="3073282"/>
            <a:ext cx="1225296" cy="12252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F7A114-4490-6148-0B7A-4F85040A81A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356" t="19022" r="26825" b="37169"/>
          <a:stretch/>
        </p:blipFill>
        <p:spPr>
          <a:xfrm>
            <a:off x="6341102" y="3072492"/>
            <a:ext cx="1275815" cy="12252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F24B4C-6385-D408-3AB7-2AF5E0D4C9A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920" t="29211" r="29272" b="37067"/>
          <a:stretch/>
        </p:blipFill>
        <p:spPr>
          <a:xfrm>
            <a:off x="5122022" y="3072492"/>
            <a:ext cx="1003034" cy="12252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6539A4-7B97-C233-7900-9F15940763A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476" t="16019" r="11741" b="19342"/>
          <a:stretch/>
        </p:blipFill>
        <p:spPr>
          <a:xfrm>
            <a:off x="7816548" y="3062321"/>
            <a:ext cx="1090862" cy="12252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447624-3205-1243-2C2A-5B8C3F21D32A}"/>
              </a:ext>
            </a:extLst>
          </p:cNvPr>
          <p:cNvSpPr txBox="1"/>
          <p:nvPr/>
        </p:nvSpPr>
        <p:spPr>
          <a:xfrm>
            <a:off x="383297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Nitin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D963D3-3638-56CF-735F-015B938E0D90}"/>
              </a:ext>
            </a:extLst>
          </p:cNvPr>
          <p:cNvSpPr txBox="1"/>
          <p:nvPr/>
        </p:nvSpPr>
        <p:spPr>
          <a:xfrm>
            <a:off x="513568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Emily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CF5637-28D6-39BA-DB9F-90207E64E5A4}"/>
              </a:ext>
            </a:extLst>
          </p:cNvPr>
          <p:cNvSpPr txBox="1"/>
          <p:nvPr/>
        </p:nvSpPr>
        <p:spPr>
          <a:xfrm>
            <a:off x="6524985" y="4316113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Eugene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F64520-4602-2CD5-1FE6-B84CA48A63C6}"/>
              </a:ext>
            </a:extLst>
          </p:cNvPr>
          <p:cNvSpPr txBox="1"/>
          <p:nvPr/>
        </p:nvSpPr>
        <p:spPr>
          <a:xfrm>
            <a:off x="8049482" y="4328603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Eric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E45A93-3300-9798-61DE-53C2B7A29228}"/>
              </a:ext>
            </a:extLst>
          </p:cNvPr>
          <p:cNvSpPr txBox="1"/>
          <p:nvPr/>
        </p:nvSpPr>
        <p:spPr>
          <a:xfrm>
            <a:off x="10760174" y="4287617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Sara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14BE29-C98C-2EAB-F8FC-D316257B07F0}"/>
              </a:ext>
            </a:extLst>
          </p:cNvPr>
          <p:cNvSpPr txBox="1"/>
          <p:nvPr/>
        </p:nvSpPr>
        <p:spPr>
          <a:xfrm>
            <a:off x="6952407" y="2659939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Amay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9D8F4A-0144-9F98-7A9A-C91B302C619C}"/>
              </a:ext>
            </a:extLst>
          </p:cNvPr>
          <p:cNvSpPr txBox="1"/>
          <p:nvPr/>
        </p:nvSpPr>
        <p:spPr>
          <a:xfrm>
            <a:off x="8136203" y="2691189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Olivia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E93C89-C632-CDB9-9BB0-568ECF7C61A6}"/>
              </a:ext>
            </a:extLst>
          </p:cNvPr>
          <p:cNvSpPr txBox="1"/>
          <p:nvPr/>
        </p:nvSpPr>
        <p:spPr>
          <a:xfrm>
            <a:off x="9186278" y="4333294"/>
            <a:ext cx="11977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Benjamin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9AAFF4-4F8C-E014-3D2C-C749D6D1D034}"/>
              </a:ext>
            </a:extLst>
          </p:cNvPr>
          <p:cNvSpPr txBox="1"/>
          <p:nvPr/>
        </p:nvSpPr>
        <p:spPr>
          <a:xfrm>
            <a:off x="10883707" y="2629733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Prayuj</a:t>
            </a:r>
          </a:p>
        </p:txBody>
      </p:sp>
      <p:pic>
        <p:nvPicPr>
          <p:cNvPr id="5" name="Picture 4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58EE4811-93D2-133B-DEC5-EA81106462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r="40644"/>
          <a:stretch/>
        </p:blipFill>
        <p:spPr>
          <a:xfrm>
            <a:off x="10856278" y="1427845"/>
            <a:ext cx="1005530" cy="1225296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2D274F5-AB83-06C7-CEA9-C2260E69B55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27972" r="18115" b="24165"/>
          <a:stretch/>
        </p:blipFill>
        <p:spPr>
          <a:xfrm>
            <a:off x="9163646" y="3048327"/>
            <a:ext cx="1208242" cy="1225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49CFEA-A9E1-895F-779A-3CEE3B089F5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0664" t="16232" r="11874" b="15942"/>
          <a:stretch/>
        </p:blipFill>
        <p:spPr>
          <a:xfrm>
            <a:off x="10647271" y="3004814"/>
            <a:ext cx="938921" cy="1225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65EF25-B12E-36A3-129F-DA1CC44197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0301" y="1420114"/>
            <a:ext cx="1100692" cy="1231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AEAE13-2F7A-85F0-31C5-D495DCCB36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7187" y="1433941"/>
            <a:ext cx="1176137" cy="12243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A5A3E4-10C3-CD7E-5B45-159B130A123E}"/>
              </a:ext>
            </a:extLst>
          </p:cNvPr>
          <p:cNvSpPr txBox="1"/>
          <p:nvPr/>
        </p:nvSpPr>
        <p:spPr>
          <a:xfrm>
            <a:off x="9362089" y="5169597"/>
            <a:ext cx="2240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Yair Temkin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David Dexter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05313-3733-703D-60E8-C1917D7060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31397" y="4863120"/>
            <a:ext cx="12192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2EA65-DE43-DC1A-D40F-CFBDAB80E73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3295"/>
          <a:stretch/>
        </p:blipFill>
        <p:spPr>
          <a:xfrm>
            <a:off x="5249830" y="4885664"/>
            <a:ext cx="937431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EF705C-F8C9-09F8-5077-ADD8FE7C3DA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22388"/>
          <a:stretch/>
        </p:blipFill>
        <p:spPr>
          <a:xfrm>
            <a:off x="6425465" y="4905627"/>
            <a:ext cx="1177122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C53E56-B577-7E85-4556-B6EA62AFFCEE}"/>
              </a:ext>
            </a:extLst>
          </p:cNvPr>
          <p:cNvSpPr txBox="1"/>
          <p:nvPr/>
        </p:nvSpPr>
        <p:spPr>
          <a:xfrm>
            <a:off x="3841955" y="6032901"/>
            <a:ext cx="10711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Andrew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Kennedy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EC7B27-5895-D65D-90FB-487E252AA1A7}"/>
              </a:ext>
            </a:extLst>
          </p:cNvPr>
          <p:cNvSpPr txBox="1"/>
          <p:nvPr/>
        </p:nvSpPr>
        <p:spPr>
          <a:xfrm>
            <a:off x="5144665" y="6171400"/>
            <a:ext cx="1071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Antonio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7427F6-EA60-9E3B-A1D2-BA87C64827CA}"/>
              </a:ext>
            </a:extLst>
          </p:cNvPr>
          <p:cNvSpPr txBox="1"/>
          <p:nvPr/>
        </p:nvSpPr>
        <p:spPr>
          <a:xfrm>
            <a:off x="6533963" y="6157228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Kevin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B7360F-BDF9-9959-5DD5-262E0A557918}"/>
              </a:ext>
            </a:extLst>
          </p:cNvPr>
          <p:cNvSpPr txBox="1"/>
          <p:nvPr/>
        </p:nvSpPr>
        <p:spPr>
          <a:xfrm>
            <a:off x="7854604" y="6157228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Haohui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C61D2E-BD22-3931-683E-C6430C67FAB9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4292" t="7788"/>
          <a:stretch/>
        </p:blipFill>
        <p:spPr>
          <a:xfrm>
            <a:off x="7835765" y="4915235"/>
            <a:ext cx="1019709" cy="124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51FF9-A10C-C338-93C8-EAB11A33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6A029-EB6B-D2FE-03DE-881EC90B6FA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A7D5B6-E473-3DDE-7C3E-9E33151B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D149C5DE-3ACA-C30E-26F0-1E41711BD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Clifford Shaffer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OpenDSA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DE9C1-57B3-27FD-7E9E-42F3847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499755-3281-1F43-67BE-21AEA2B88CE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B493DA-5B9F-0051-FA63-14CEB0E9C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323C247-72DF-7DAC-37C3-C75F76986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4859-76F2-C588-9BF3-1AD17C9C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F4DB08-7580-2CC5-FFAE-08729815218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D5587E-B3E0-C28C-3060-4B80AEC1F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4E8E38E-F9CC-80B7-A72C-E9BC35C13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370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Stepik/Edugator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1D9EFF"/>
                </a:solidFill>
                <a:latin typeface="Gotham Bold" pitchFamily="50" charset="0"/>
              </a:rPr>
              <a:t>Gradescope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CF4B5-1582-7EDD-D3AE-DF02FE6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9FA2F9-606F-1CAF-4295-DC8A719C1C6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229F0-D41C-46B3-6953-18E78183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C74A663-0732-CA2A-AA99-591231E4B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5831A-2503-F24A-7A48-28E3F5EB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C68BA8-9198-5AEB-8F03-6DA5A202DBD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D909E-7967-D592-85AD-AFFBD5975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EEA346E-C9ED-31F1-4085-D31AC72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4103 7678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E7489-E6AD-8355-CF48-DDD7EFC9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3778A-A7BC-22BE-E19B-A908FE7E363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AB87B0-F813-CB85-AB0D-32A9CC2DB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8000F9C-81BC-C949-6746-CCCF36B5A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CD8CEE79-3F13-64E4-BCE9-6336908F5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96" y="1853616"/>
            <a:ext cx="4082641" cy="40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8F4E2-B1B2-E07C-F43F-56CFA54B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3F0DF4-6586-72F5-C277-A843FE1A605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1F365-266E-CDC4-15CD-5BA8C4162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74CE84FA-0434-0E4A-9E74-78CFC038B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EAD50-1DDF-8500-4BC8-376FDD26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2AD65-81F4-0974-CF9B-4B60FC62020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DFB150-66E7-347C-0444-A64FAB396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BE1B763-702D-6B29-C917-447C1BB30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8256-ADE8-C301-9880-86FBE632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7AFBA-28BC-C1A7-729C-EB6E789EDA55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7BD94B-7124-2C69-E984-823C5AF22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66E2B795-2DC9-DC32-4F8D-39D3DF808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33" y="4243348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2F8A3-07BE-889F-1481-24EAE7C4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073470-578E-2DA0-6BB7-6BE0A43B72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BB6F5C-B78B-B284-5874-5CF661CE5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 descr="Logo COP3530">
              <a:extLst>
                <a:ext uri="{FF2B5EF4-FFF2-40B4-BE49-F238E27FC236}">
                  <a16:creationId xmlns:a16="http://schemas.microsoft.com/office/drawing/2014/main" id="{671BFB80-73AF-BCBC-2165-ABE322892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82" y="3967776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6E2F-AACE-19FD-642A-5425E8F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FDE030-9A48-1D31-BBCC-045747455CC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249B9D-82CF-37F7-39E6-B2713B7FF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B38997C4-DB29-61AD-ED19-950594214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3577</TotalTime>
  <Words>2020</Words>
  <Application>Microsoft Office PowerPoint</Application>
  <PresentationFormat>Widescreen</PresentationFormat>
  <Paragraphs>469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Changes this semester   </vt:lpstr>
      <vt:lpstr>   Format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Tools   </vt:lpstr>
      <vt:lpstr>   Textbook (Optional)   </vt:lpstr>
      <vt:lpstr>   Feedback   </vt:lpstr>
      <vt:lpstr>   Expectations   </vt:lpstr>
      <vt:lpstr>Expectations</vt:lpstr>
      <vt:lpstr>Expectations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309</cp:revision>
  <dcterms:created xsi:type="dcterms:W3CDTF">2020-04-14T17:15:24Z</dcterms:created>
  <dcterms:modified xsi:type="dcterms:W3CDTF">2023-01-15T23:13:06Z</dcterms:modified>
</cp:coreProperties>
</file>